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7" r:id="rId3"/>
    <p:sldId id="561" r:id="rId4"/>
    <p:sldId id="563" r:id="rId5"/>
    <p:sldId id="580" r:id="rId6"/>
    <p:sldId id="564" r:id="rId7"/>
    <p:sldId id="562" r:id="rId8"/>
    <p:sldId id="565" r:id="rId9"/>
    <p:sldId id="581" r:id="rId10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214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ea typeface="Gulim" pitchFamily="34" charset="-127"/>
              </a:rPr>
              <a:t> </a:t>
            </a:r>
            <a:r>
              <a:rPr lang="en-US" sz="320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>
                <a:latin typeface="Arial" charset="0"/>
                <a:cs typeface="Arial" charset="0"/>
              </a:rPr>
              <a:t>Lecture 13</a:t>
            </a:r>
            <a:r>
              <a:rPr lang="en-US" smtClean="0">
                <a:latin typeface="Arial" charset="0"/>
                <a:cs typeface="Arial" charset="0"/>
              </a:rPr>
              <a:t/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Parallel Computation Patterns – Parallel Prefix Sum (Scan)</a:t>
            </a:r>
            <a:r>
              <a:rPr lang="en-US" sz="4400" smtClean="0">
                <a:latin typeface="Arial" charset="0"/>
                <a:cs typeface="Arial" charset="0"/>
              </a:rPr>
              <a:t/>
            </a:r>
            <a:br>
              <a:rPr lang="en-US" sz="4400" smtClean="0">
                <a:latin typeface="Arial" charset="0"/>
                <a:cs typeface="Arial" charset="0"/>
              </a:rPr>
            </a:br>
            <a:endParaRPr lang="en-US" sz="4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Prefix Sum (Scan)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frequently used for parallel work assignment and resource allocation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key primitive to in many parallel algorithms to convert serial computation into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Based on reduction tree and reverse reduction tree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/>
              <a:t>Reading –Mark Harris, Parallel Prefix Sum with CUDA</a:t>
            </a:r>
          </a:p>
          <a:p>
            <a:pPr marL="857250" lvl="1" indent="-457200" eaLnBrk="1" hangingPunct="1">
              <a:defRPr/>
            </a:pPr>
            <a:r>
              <a:rPr lang="en-US" dirty="0"/>
              <a:t>http://</a:t>
            </a:r>
            <a:r>
              <a:rPr lang="en-US" dirty="0" smtClean="0"/>
              <a:t>developer.download.nvidia.com/compute/cuda/1_1/Website/projects/scan/doc/scan.pdf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smtClean="0"/>
              <a:t>(Inclusive) Prefix-Sum (Scan) Definition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8C2FAC80-558A-4630-9808-E76BE4B14D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Definition: </a:t>
            </a:r>
            <a:r>
              <a:rPr lang="en-US" i="1"/>
              <a:t>The </a:t>
            </a:r>
            <a:r>
              <a:rPr lang="en-US"/>
              <a:t>all-prefix-sums </a:t>
            </a:r>
            <a:r>
              <a:rPr lang="en-US" i="1"/>
              <a:t>operation takes a binary associative operator </a:t>
            </a:r>
            <a:r>
              <a:rPr lang="en-US"/>
              <a:t>⊕, </a:t>
            </a:r>
            <a:r>
              <a:rPr lang="en-US" i="1"/>
              <a:t>and an array of n elements</a:t>
            </a:r>
          </a:p>
          <a:p>
            <a:pPr eaLnBrk="1" hangingPunct="1"/>
            <a:r>
              <a:rPr lang="en-US"/>
              <a:t>                        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…,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en-US"/>
              <a:t>],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i="1"/>
              <a:t>and returns the array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pt-BR"/>
              <a:t>		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), …,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 ⊕ … ⊕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pt-BR"/>
              <a:t>)].</a:t>
            </a:r>
          </a:p>
          <a:p>
            <a:pPr eaLnBrk="1" hangingPunct="1"/>
            <a:endParaRPr lang="pt-BR"/>
          </a:p>
          <a:p>
            <a:pPr eaLnBrk="1" hangingPunct="1"/>
            <a:r>
              <a:rPr lang="en-US" b="1"/>
              <a:t>Example: </a:t>
            </a:r>
            <a:r>
              <a:rPr lang="en-US"/>
              <a:t>If ⊕ is addition, then the all-prefix-sums operation on the array 		[3  1  7   0   4    1   6   3],</a:t>
            </a:r>
          </a:p>
          <a:p>
            <a:pPr eaLnBrk="1" hangingPunct="1"/>
            <a:r>
              <a:rPr lang="en-US"/>
              <a:t>would return		[3  4 11 11 15 16 22 25].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Inclusive Scan Application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 that we have a 100-inch sausage to feed 10</a:t>
            </a:r>
          </a:p>
          <a:p>
            <a:r>
              <a:rPr lang="en-US" smtClean="0"/>
              <a:t>We know how much each person wants in inches</a:t>
            </a:r>
          </a:p>
          <a:p>
            <a:pPr lvl="1"/>
            <a:r>
              <a:rPr lang="en-US" smtClean="0"/>
              <a:t>[3  5   2   7   28 4  3 0  8  1]</a:t>
            </a:r>
          </a:p>
          <a:p>
            <a:r>
              <a:rPr lang="en-US" smtClean="0"/>
              <a:t>How do we cut the sausage quickly? </a:t>
            </a:r>
          </a:p>
          <a:p>
            <a:r>
              <a:rPr lang="en-US" smtClean="0"/>
              <a:t>How much will be left</a:t>
            </a:r>
          </a:p>
          <a:p>
            <a:endParaRPr lang="en-US" smtClean="0"/>
          </a:p>
          <a:p>
            <a:r>
              <a:rPr lang="en-US" smtClean="0"/>
              <a:t>Method 1: cut the sections sequentially: 3 inches first, 5 inches second, 2 inches third, etc. </a:t>
            </a:r>
          </a:p>
          <a:p>
            <a:r>
              <a:rPr lang="en-US" smtClean="0"/>
              <a:t>Method 2: calculate Prefix scan</a:t>
            </a:r>
          </a:p>
          <a:p>
            <a:pPr lvl="1"/>
            <a:r>
              <a:rPr lang="en-US" smtClean="0"/>
              <a:t>[3, 8, 10, 17, 45, 49, 52, 52, 60, 61] (39 inches left)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E2A22-644A-450F-9BFC-5B6A399F39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50130A-259C-4EA5-9423-D8677E85BE5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Applications of Scan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32289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smtClean="0"/>
              <a:t>Scan is a simple and useful parallel building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2000" smtClean="0"/>
              <a:t>Convert recurrences from sequential :  </a:t>
            </a:r>
            <a:br>
              <a:rPr lang="en-US" sz="2000" smtClean="0"/>
            </a:br>
            <a:r>
              <a:rPr lang="en-US" sz="2000" smtClean="0"/>
              <a:t>   </a:t>
            </a: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for(j=1;j&lt;n;j++)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    out[j] = out[j-1] + f(j);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endParaRPr lang="en-US" sz="2000" smtClean="0"/>
          </a:p>
          <a:p>
            <a:pPr marL="974725" lvl="1" indent="-403225">
              <a:lnSpc>
                <a:spcPct val="90000"/>
              </a:lnSpc>
            </a:pPr>
            <a:r>
              <a:rPr lang="en-US" sz="2000" smtClean="0"/>
              <a:t>into parallel:</a:t>
            </a:r>
          </a:p>
          <a:p>
            <a:pPr marL="974725" lvl="1" indent="-403225">
              <a:lnSpc>
                <a:spcPct val="90000"/>
              </a:lnSpc>
              <a:buFontTx/>
              <a:buNone/>
            </a:pPr>
            <a:r>
              <a:rPr lang="en-US" sz="2000" smtClean="0"/>
              <a:t>	  </a:t>
            </a: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forall(j) { temp[j] = f(j) };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 scan(out, temp);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smtClean="0"/>
              <a:t>Useful for many parallel algorithms: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447800" y="4267200"/>
            <a:ext cx="310515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radix 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quicksort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String comparison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Lexical analysis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Stream compaction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4648200" y="4267200"/>
            <a:ext cx="35052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Polynomial evaluation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Solving recurrences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Tree operations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Histograms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Applications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Assigning camp slots</a:t>
            </a:r>
          </a:p>
          <a:p>
            <a:r>
              <a:rPr lang="en-US" smtClean="0"/>
              <a:t>Assigning farmer market space</a:t>
            </a:r>
          </a:p>
          <a:p>
            <a:r>
              <a:rPr lang="en-US" smtClean="0"/>
              <a:t>Allocating memory to parallel threads</a:t>
            </a:r>
          </a:p>
          <a:p>
            <a:r>
              <a:rPr lang="en-US" smtClean="0"/>
              <a:t>Allocating memory buffer for communication channels</a:t>
            </a:r>
          </a:p>
          <a:p>
            <a:r>
              <a:rPr lang="en-US" smtClean="0"/>
              <a:t>…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E33BB2-311D-40AE-B985-389005BA6F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Inclusive Sequential Scan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Given a sequence 	[</a:t>
            </a:r>
            <a:r>
              <a:rPr lang="en-US" i="1" smtClean="0"/>
              <a:t>x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r>
              <a:rPr lang="en-US" smtClean="0"/>
              <a:t>Calculate output	[</a:t>
            </a:r>
            <a:r>
              <a:rPr lang="en-US" i="1" smtClean="0"/>
              <a:t>y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endParaRPr lang="en-US" sz="1800" i="1" smtClean="0"/>
          </a:p>
          <a:p>
            <a:pPr marL="0" indent="0">
              <a:buFontTx/>
              <a:buNone/>
            </a:pPr>
            <a:r>
              <a:rPr lang="en-US" smtClean="0"/>
              <a:t>Such that 	</a:t>
            </a:r>
            <a:r>
              <a:rPr lang="en-US" i="1" smtClean="0"/>
              <a:t>	</a:t>
            </a:r>
            <a:r>
              <a:rPr lang="es-ES" i="1" smtClean="0"/>
              <a:t>y</a:t>
            </a:r>
            <a:r>
              <a:rPr lang="es-ES" baseline="-25000" smtClean="0"/>
              <a:t>0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1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2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  <a:r>
              <a:rPr lang="es-ES" smtClean="0"/>
              <a:t>+ </a:t>
            </a:r>
            <a:r>
              <a:rPr lang="es-ES" i="1" smtClean="0"/>
              <a:t>x</a:t>
            </a:r>
            <a:r>
              <a:rPr lang="es-ES" baseline="-25000" smtClean="0"/>
              <a:t>2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…</a:t>
            </a:r>
            <a:endParaRPr lang="en-US" i="1" smtClean="0"/>
          </a:p>
          <a:p>
            <a:pPr marL="0" indent="0">
              <a:buFontTx/>
              <a:buNone/>
            </a:pPr>
            <a:r>
              <a:rPr lang="en-US" i="1" smtClean="0"/>
              <a:t>Using a recursive definition </a:t>
            </a:r>
          </a:p>
          <a:p>
            <a:pPr marL="0" indent="0">
              <a:buFontTx/>
              <a:buNone/>
            </a:pPr>
            <a:r>
              <a:rPr lang="en-US" i="1" smtClean="0"/>
              <a:t>			y</a:t>
            </a:r>
            <a:r>
              <a:rPr lang="en-US" i="1" baseline="-25000" smtClean="0"/>
              <a:t>i</a:t>
            </a:r>
            <a:r>
              <a:rPr lang="en-US" smtClean="0"/>
              <a:t> = </a:t>
            </a:r>
            <a:r>
              <a:rPr lang="en-US" i="1" smtClean="0"/>
              <a:t>y</a:t>
            </a:r>
            <a:r>
              <a:rPr lang="en-US" i="1" baseline="-25000" smtClean="0"/>
              <a:t>i</a:t>
            </a:r>
            <a:r>
              <a:rPr lang="en-US" baseline="-25000" smtClean="0"/>
              <a:t> − 1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endParaRPr lang="en-US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35EC9F-EAFD-4CD3-8449-8B598FB23C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Work Efficient C Implementation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y[0] = x[0];</a:t>
            </a:r>
          </a:p>
          <a:p>
            <a:pPr marL="0" indent="0">
              <a:buFontTx/>
              <a:buNone/>
            </a:pPr>
            <a:r>
              <a:rPr lang="en-US" smtClean="0"/>
              <a:t> for (i = 1; i &lt; Max_i; i++) y[i] = y [i-1] + x[i];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Computationally efficient: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N additions needed for N elements - O(N)!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8D9EB9-1EF8-4AA0-BB3A-5039C6E86C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91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74767-C750-4704-BDC8-F5AD9E749D89}"/>
</file>

<file path=customXml/itemProps2.xml><?xml version="1.0" encoding="utf-8"?>
<ds:datastoreItem xmlns:ds="http://schemas.openxmlformats.org/officeDocument/2006/customXml" ds:itemID="{03C6B683-601E-490A-8394-175280436C15}"/>
</file>

<file path=customXml/itemProps3.xml><?xml version="1.0" encoding="utf-8"?>
<ds:datastoreItem xmlns:ds="http://schemas.openxmlformats.org/officeDocument/2006/customXml" ds:itemID="{1D1FDA98-E206-431C-8CA8-F3D649189C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44132</TotalTime>
  <Words>456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ECE408   Applied Parallel Programming  Lecture 13 Parallel Computation Patterns – Parallel Prefix Sum (Scan) </vt:lpstr>
      <vt:lpstr>Objective</vt:lpstr>
      <vt:lpstr>(Inclusive) Prefix-Sum (Scan) Definition</vt:lpstr>
      <vt:lpstr>A Inclusive Scan Application Example</vt:lpstr>
      <vt:lpstr>Typical Applications of Scan</vt:lpstr>
      <vt:lpstr>Other Applications</vt:lpstr>
      <vt:lpstr>An Inclusive Sequential Scan</vt:lpstr>
      <vt:lpstr>A Work Efficient C Implementation</vt:lpstr>
      <vt:lpstr>Any more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273</cp:revision>
  <dcterms:created xsi:type="dcterms:W3CDTF">1601-01-01T00:00:00Z</dcterms:created>
  <dcterms:modified xsi:type="dcterms:W3CDTF">2012-10-04T19:00:03Z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